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</p:sldIdLst>
  <p:sldSz cy="5143500" cx="9144000"/>
  <p:notesSz cx="6858000" cy="9144000"/>
  <p:embeddedFontLst>
    <p:embeddedFont>
      <p:font typeface="Roboto"/>
      <p:regular r:id="rId38"/>
      <p:bold r:id="rId39"/>
      <p:italic r:id="rId40"/>
      <p:boldItalic r:id="rId41"/>
    </p:embeddedFont>
    <p:embeddedFont>
      <p:font typeface="Montserrat"/>
      <p:regular r:id="rId42"/>
      <p:bold r:id="rId43"/>
      <p:italic r:id="rId44"/>
      <p:boldItalic r:id="rId45"/>
    </p:embeddedFont>
    <p:embeddedFont>
      <p:font typeface="Lato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0C739FD7-A07B-4603-AD36-E8B8245BE33E}">
  <a:tblStyle styleId="{0C739FD7-A07B-4603-AD36-E8B8245BE3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italic.fntdata"/><Relationship Id="rId42" Type="http://schemas.openxmlformats.org/officeDocument/2006/relationships/font" Target="fonts/Montserrat-regular.fntdata"/><Relationship Id="rId41" Type="http://schemas.openxmlformats.org/officeDocument/2006/relationships/font" Target="fonts/Roboto-boldItalic.fntdata"/><Relationship Id="rId44" Type="http://schemas.openxmlformats.org/officeDocument/2006/relationships/font" Target="fonts/Montserrat-italic.fntdata"/><Relationship Id="rId43" Type="http://schemas.openxmlformats.org/officeDocument/2006/relationships/font" Target="fonts/Montserrat-bold.fntdata"/><Relationship Id="rId46" Type="http://schemas.openxmlformats.org/officeDocument/2006/relationships/font" Target="fonts/Lato-regular.fntdata"/><Relationship Id="rId45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Lato-italic.fntdata"/><Relationship Id="rId47" Type="http://schemas.openxmlformats.org/officeDocument/2006/relationships/font" Target="fonts/Lato-bold.fntdata"/><Relationship Id="rId49" Type="http://schemas.openxmlformats.org/officeDocument/2006/relationships/font" Target="fonts/La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font" Target="fonts/Roboto-bold.fntdata"/><Relationship Id="rId38" Type="http://schemas.openxmlformats.org/officeDocument/2006/relationships/font" Target="fonts/Roboto-regular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7f3c08b209_0_6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7f3c08b209_0_6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7f3c08b209_0_8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7f3c08b209_0_8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7f3c08b209_0_6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7f3c08b209_0_6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746022f3f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746022f3f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746022f3fe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746022f3fe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746022f3fe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746022f3fe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7f3c08b209_0_9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7f3c08b209_0_9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7f3c08b209_0_16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7f3c08b209_0_16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745e9f0e6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745e9f0e6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745e9f0e6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745e9f0e6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745e9f0e68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745e9f0e6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745e9f0e68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745e9f0e68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7f3c08b209_0_16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7f3c08b209_0_16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745e9f0e68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745e9f0e68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745e9f0e68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745e9f0e68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745e9f0e68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745e9f0e68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71e9938c39_0_20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71e9938c39_0_2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745e9f0e68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745e9f0e68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71e9938c39_0_2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71e9938c39_0_2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745e9f0e68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745e9f0e68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7f3c08b209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7f3c08b209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1e9938c39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71e9938c39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f3c08b209_0_6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f3c08b209_0_6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7f3c08b209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7f3c08b209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7f3c08b209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7f3c08b209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7f3c08b209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7f3c08b209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76f4659f1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76f4659f1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Emotion detection in song lyrics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9384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Simone Quadrelli (938667)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Methodology</a:t>
            </a:r>
            <a:endParaRPr/>
          </a:p>
        </p:txBody>
      </p:sp>
      <p:sp>
        <p:nvSpPr>
          <p:cNvPr id="373" name="Google Shape;373;p26"/>
          <p:cNvSpPr txBox="1"/>
          <p:nvPr/>
        </p:nvSpPr>
        <p:spPr>
          <a:xfrm>
            <a:off x="398000" y="2968978"/>
            <a:ext cx="14151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" name="Google Shape;374;p26"/>
          <p:cNvSpPr txBox="1"/>
          <p:nvPr/>
        </p:nvSpPr>
        <p:spPr>
          <a:xfrm>
            <a:off x="1785906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Objectives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5" name="Google Shape;375;p26"/>
          <p:cNvSpPr txBox="1"/>
          <p:nvPr/>
        </p:nvSpPr>
        <p:spPr>
          <a:xfrm>
            <a:off x="3164349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Dataset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6" name="Google Shape;376;p26"/>
          <p:cNvSpPr txBox="1"/>
          <p:nvPr/>
        </p:nvSpPr>
        <p:spPr>
          <a:xfrm>
            <a:off x="4539452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Methodology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7" name="Google Shape;377;p26"/>
          <p:cNvSpPr txBox="1"/>
          <p:nvPr/>
        </p:nvSpPr>
        <p:spPr>
          <a:xfrm>
            <a:off x="5910473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Results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8" name="Google Shape;378;p26"/>
          <p:cNvSpPr txBox="1"/>
          <p:nvPr/>
        </p:nvSpPr>
        <p:spPr>
          <a:xfrm>
            <a:off x="7286040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9" name="Google Shape;379;p26"/>
          <p:cNvSpPr/>
          <p:nvPr/>
        </p:nvSpPr>
        <p:spPr>
          <a:xfrm flipH="1">
            <a:off x="5780620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80" name="Google Shape;380;p26"/>
          <p:cNvSpPr/>
          <p:nvPr/>
        </p:nvSpPr>
        <p:spPr>
          <a:xfrm>
            <a:off x="5779910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81" name="Google Shape;381;p26"/>
          <p:cNvSpPr/>
          <p:nvPr/>
        </p:nvSpPr>
        <p:spPr>
          <a:xfrm flipH="1">
            <a:off x="7104983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82" name="Google Shape;382;p26"/>
          <p:cNvSpPr/>
          <p:nvPr/>
        </p:nvSpPr>
        <p:spPr>
          <a:xfrm>
            <a:off x="7104274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83" name="Google Shape;383;p26"/>
          <p:cNvSpPr/>
          <p:nvPr/>
        </p:nvSpPr>
        <p:spPr>
          <a:xfrm flipH="1">
            <a:off x="489617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84" name="Google Shape;384;p26"/>
          <p:cNvSpPr/>
          <p:nvPr/>
        </p:nvSpPr>
        <p:spPr>
          <a:xfrm>
            <a:off x="488907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85" name="Google Shape;385;p26"/>
          <p:cNvSpPr/>
          <p:nvPr/>
        </p:nvSpPr>
        <p:spPr>
          <a:xfrm flipH="1">
            <a:off x="1815851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86" name="Google Shape;386;p26"/>
          <p:cNvSpPr/>
          <p:nvPr/>
        </p:nvSpPr>
        <p:spPr>
          <a:xfrm>
            <a:off x="1815141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87" name="Google Shape;387;p26"/>
          <p:cNvSpPr/>
          <p:nvPr/>
        </p:nvSpPr>
        <p:spPr>
          <a:xfrm flipH="1">
            <a:off x="3135476" y="2342135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88" name="Google Shape;388;p26"/>
          <p:cNvSpPr/>
          <p:nvPr/>
        </p:nvSpPr>
        <p:spPr>
          <a:xfrm>
            <a:off x="3134766" y="2625813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89" name="Google Shape;389;p26"/>
          <p:cNvSpPr/>
          <p:nvPr/>
        </p:nvSpPr>
        <p:spPr>
          <a:xfrm flipH="1">
            <a:off x="4460764" y="2342135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90" name="Google Shape;390;p26"/>
          <p:cNvSpPr/>
          <p:nvPr/>
        </p:nvSpPr>
        <p:spPr>
          <a:xfrm>
            <a:off x="4460054" y="2625813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Methodology</a:t>
            </a:r>
            <a:endParaRPr/>
          </a:p>
        </p:txBody>
      </p:sp>
      <p:pic>
        <p:nvPicPr>
          <p:cNvPr id="396" name="Google Shape;39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2450" y="996350"/>
            <a:ext cx="5139101" cy="398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Preprocessing and feature extraction</a:t>
            </a:r>
            <a:endParaRPr/>
          </a:p>
        </p:txBody>
      </p:sp>
      <p:sp>
        <p:nvSpPr>
          <p:cNvPr id="402" name="Google Shape;402;p28"/>
          <p:cNvSpPr txBox="1"/>
          <p:nvPr/>
        </p:nvSpPr>
        <p:spPr>
          <a:xfrm>
            <a:off x="1282200" y="15124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03" name="Google Shape;403;p28"/>
          <p:cNvSpPr txBox="1"/>
          <p:nvPr>
            <p:ph idx="1" type="body"/>
          </p:nvPr>
        </p:nvSpPr>
        <p:spPr>
          <a:xfrm>
            <a:off x="2015100" y="156465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Punctuation removal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04" name="Google Shape;404;p28"/>
          <p:cNvSpPr txBox="1"/>
          <p:nvPr/>
        </p:nvSpPr>
        <p:spPr>
          <a:xfrm>
            <a:off x="1282200" y="242733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05" name="Google Shape;405;p28"/>
          <p:cNvSpPr txBox="1"/>
          <p:nvPr>
            <p:ph idx="1" type="body"/>
          </p:nvPr>
        </p:nvSpPr>
        <p:spPr>
          <a:xfrm>
            <a:off x="1984500" y="252593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Stop words removal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06" name="Google Shape;406;p28"/>
          <p:cNvSpPr txBox="1"/>
          <p:nvPr/>
        </p:nvSpPr>
        <p:spPr>
          <a:xfrm>
            <a:off x="1251600" y="323611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07" name="Google Shape;407;p28"/>
          <p:cNvSpPr txBox="1"/>
          <p:nvPr>
            <p:ph idx="1" type="body"/>
          </p:nvPr>
        </p:nvSpPr>
        <p:spPr>
          <a:xfrm>
            <a:off x="1984500" y="334213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Lemmatization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08" name="Google Shape;408;p28"/>
          <p:cNvSpPr txBox="1"/>
          <p:nvPr/>
        </p:nvSpPr>
        <p:spPr>
          <a:xfrm>
            <a:off x="1251600" y="40449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09" name="Google Shape;409;p28"/>
          <p:cNvSpPr txBox="1"/>
          <p:nvPr>
            <p:ph idx="1" type="body"/>
          </p:nvPr>
        </p:nvSpPr>
        <p:spPr>
          <a:xfrm>
            <a:off x="1984500" y="404493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Part of speech (POS) selection of adjectives and nouns for raw text and lemmatized text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Independence</a:t>
            </a:r>
            <a:endParaRPr/>
          </a:p>
        </p:txBody>
      </p:sp>
      <p:sp>
        <p:nvSpPr>
          <p:cNvPr id="415" name="Google Shape;415;p29"/>
          <p:cNvSpPr txBox="1"/>
          <p:nvPr>
            <p:ph idx="1" type="body"/>
          </p:nvPr>
        </p:nvSpPr>
        <p:spPr>
          <a:xfrm>
            <a:off x="1297500" y="147768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Spearman’s correlation test between intensity and emotions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416" name="Google Shape;41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2208175"/>
            <a:ext cx="2562225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29"/>
          <p:cNvSpPr txBox="1"/>
          <p:nvPr>
            <p:ph idx="1" type="body"/>
          </p:nvPr>
        </p:nvSpPr>
        <p:spPr>
          <a:xfrm>
            <a:off x="1297500" y="35012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Since sentiment and intensity are uncorrelated it is possible to train two independent predictors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Unbalancedness</a:t>
            </a:r>
            <a:endParaRPr/>
          </a:p>
        </p:txBody>
      </p:sp>
      <p:pic>
        <p:nvPicPr>
          <p:cNvPr id="423" name="Google Shape;423;p30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260400"/>
            <a:ext cx="5710269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Weighting</a:t>
            </a:r>
            <a:endParaRPr/>
          </a:p>
        </p:txBody>
      </p:sp>
      <p:sp>
        <p:nvSpPr>
          <p:cNvPr id="429" name="Google Shape;429;p31"/>
          <p:cNvSpPr txBox="1"/>
          <p:nvPr/>
        </p:nvSpPr>
        <p:spPr>
          <a:xfrm>
            <a:off x="1282200" y="15124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30" name="Google Shape;430;p31"/>
          <p:cNvSpPr txBox="1"/>
          <p:nvPr>
            <p:ph idx="1" type="body"/>
          </p:nvPr>
        </p:nvSpPr>
        <p:spPr>
          <a:xfrm>
            <a:off x="2015100" y="151252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Term frequency - inverse document frequency (tf-idf)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31" name="Google Shape;431;p31"/>
          <p:cNvSpPr txBox="1"/>
          <p:nvPr/>
        </p:nvSpPr>
        <p:spPr>
          <a:xfrm>
            <a:off x="1282200" y="242733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32" name="Google Shape;432;p31"/>
          <p:cNvSpPr txBox="1"/>
          <p:nvPr>
            <p:ph idx="1" type="body"/>
          </p:nvPr>
        </p:nvSpPr>
        <p:spPr>
          <a:xfrm>
            <a:off x="2015100" y="2427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FFFF"/>
                </a:solidFill>
              </a:rPr>
              <a:t>Assign high weight to very rares word in the corpus which are repeated in a document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33" name="Google Shape;433;p31"/>
          <p:cNvSpPr txBox="1"/>
          <p:nvPr/>
        </p:nvSpPr>
        <p:spPr>
          <a:xfrm>
            <a:off x="1297500" y="334223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34" name="Google Shape;434;p31"/>
          <p:cNvSpPr txBox="1"/>
          <p:nvPr>
            <p:ph idx="1" type="body"/>
          </p:nvPr>
        </p:nvSpPr>
        <p:spPr>
          <a:xfrm>
            <a:off x="2030400" y="33422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Assign low weight to very common words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9" name="Google Shape;439;p32"/>
          <p:cNvCxnSpPr>
            <a:stCxn id="440" idx="2"/>
            <a:endCxn id="441" idx="1"/>
          </p:cNvCxnSpPr>
          <p:nvPr/>
        </p:nvCxnSpPr>
        <p:spPr>
          <a:xfrm>
            <a:off x="2242650" y="3090700"/>
            <a:ext cx="609600" cy="923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2" name="Google Shape;442;p32"/>
          <p:cNvCxnSpPr>
            <a:stCxn id="440" idx="2"/>
            <a:endCxn id="443" idx="1"/>
          </p:cNvCxnSpPr>
          <p:nvPr/>
        </p:nvCxnSpPr>
        <p:spPr>
          <a:xfrm flipH="1" rot="10800000">
            <a:off x="2242650" y="2194900"/>
            <a:ext cx="609600" cy="895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0" name="Google Shape;440;p32"/>
          <p:cNvSpPr/>
          <p:nvPr/>
        </p:nvSpPr>
        <p:spPr>
          <a:xfrm rot="-5400000">
            <a:off x="359400" y="2828050"/>
            <a:ext cx="3241200" cy="525300"/>
          </a:xfrm>
          <a:prstGeom prst="roundRect">
            <a:avLst>
              <a:gd fmla="val 16667" name="adj"/>
            </a:avLst>
          </a:prstGeom>
          <a:solidFill>
            <a:srgbClr val="840D35"/>
          </a:solidFill>
          <a:ln cap="flat" cmpd="sng" w="9525">
            <a:solidFill>
              <a:srgbClr val="840D3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3" name="Google Shape;443;p32"/>
          <p:cNvSpPr/>
          <p:nvPr/>
        </p:nvSpPr>
        <p:spPr>
          <a:xfrm>
            <a:off x="2852250" y="1932124"/>
            <a:ext cx="2020500" cy="525300"/>
          </a:xfrm>
          <a:prstGeom prst="roundRect">
            <a:avLst>
              <a:gd fmla="val 16667" name="adj"/>
            </a:avLst>
          </a:prstGeom>
          <a:solidFill>
            <a:srgbClr val="B61249"/>
          </a:solidFill>
          <a:ln cap="flat" cmpd="sng" w="9525">
            <a:solidFill>
              <a:srgbClr val="B612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1" name="Google Shape;441;p32"/>
          <p:cNvSpPr/>
          <p:nvPr/>
        </p:nvSpPr>
        <p:spPr>
          <a:xfrm>
            <a:off x="2852250" y="3751724"/>
            <a:ext cx="2020500" cy="525300"/>
          </a:xfrm>
          <a:prstGeom prst="roundRect">
            <a:avLst>
              <a:gd fmla="val 16667" name="adj"/>
            </a:avLst>
          </a:prstGeom>
          <a:solidFill>
            <a:srgbClr val="B61249"/>
          </a:solidFill>
          <a:ln cap="flat" cmpd="sng" w="9525">
            <a:solidFill>
              <a:srgbClr val="B612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44" name="Google Shape;444;p32"/>
          <p:cNvCxnSpPr>
            <a:stCxn id="445" idx="2"/>
            <a:endCxn id="446" idx="1"/>
          </p:cNvCxnSpPr>
          <p:nvPr/>
        </p:nvCxnSpPr>
        <p:spPr>
          <a:xfrm>
            <a:off x="2242650" y="3090700"/>
            <a:ext cx="609600" cy="923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7" name="Google Shape;447;p32"/>
          <p:cNvCxnSpPr>
            <a:stCxn id="445" idx="2"/>
            <a:endCxn id="448" idx="1"/>
          </p:cNvCxnSpPr>
          <p:nvPr/>
        </p:nvCxnSpPr>
        <p:spPr>
          <a:xfrm flipH="1" rot="10800000">
            <a:off x="2242650" y="2194900"/>
            <a:ext cx="609600" cy="895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5" name="Google Shape;445;p32"/>
          <p:cNvSpPr/>
          <p:nvPr/>
        </p:nvSpPr>
        <p:spPr>
          <a:xfrm rot="-5400000">
            <a:off x="359400" y="2828050"/>
            <a:ext cx="3241200" cy="525300"/>
          </a:xfrm>
          <a:prstGeom prst="roundRect">
            <a:avLst>
              <a:gd fmla="val 16667" name="adj"/>
            </a:avLst>
          </a:prstGeom>
          <a:solidFill>
            <a:srgbClr val="0944A1"/>
          </a:solidFill>
          <a:ln cap="flat" cmpd="sng" w="9525">
            <a:solidFill>
              <a:srgbClr val="0944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9144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Metric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8" name="Google Shape;448;p32"/>
          <p:cNvSpPr/>
          <p:nvPr/>
        </p:nvSpPr>
        <p:spPr>
          <a:xfrm>
            <a:off x="2852250" y="1932124"/>
            <a:ext cx="2020500" cy="525300"/>
          </a:xfrm>
          <a:prstGeom prst="roundRect">
            <a:avLst>
              <a:gd fmla="val 16667" name="adj"/>
            </a:avLst>
          </a:prstGeom>
          <a:solidFill>
            <a:srgbClr val="0D5DDF"/>
          </a:solidFill>
          <a:ln cap="flat" cmpd="sng" w="9525">
            <a:solidFill>
              <a:srgbClr val="0D5D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Intensity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6" name="Google Shape;446;p32"/>
          <p:cNvSpPr/>
          <p:nvPr/>
        </p:nvSpPr>
        <p:spPr>
          <a:xfrm>
            <a:off x="2852250" y="3751724"/>
            <a:ext cx="2020500" cy="525300"/>
          </a:xfrm>
          <a:prstGeom prst="roundRect">
            <a:avLst>
              <a:gd fmla="val 16667" name="adj"/>
            </a:avLst>
          </a:prstGeom>
          <a:solidFill>
            <a:srgbClr val="0D5DDF"/>
          </a:solidFill>
          <a:ln cap="flat" cmpd="sng" w="9525">
            <a:solidFill>
              <a:srgbClr val="0D5D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Sentiment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9" name="Google Shape;449;p32"/>
          <p:cNvSpPr/>
          <p:nvPr/>
        </p:nvSpPr>
        <p:spPr>
          <a:xfrm>
            <a:off x="5482350" y="1932113"/>
            <a:ext cx="2020500" cy="525300"/>
          </a:xfrm>
          <a:prstGeom prst="roundRect">
            <a:avLst>
              <a:gd fmla="val 16667" name="adj"/>
            </a:avLst>
          </a:prstGeom>
          <a:solidFill>
            <a:srgbClr val="307BF3"/>
          </a:solidFill>
          <a:ln cap="flat" cmpd="sng" w="9525">
            <a:solidFill>
              <a:srgbClr val="307B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Mean absolute error (MAE)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0" name="Google Shape;450;p32"/>
          <p:cNvSpPr/>
          <p:nvPr/>
        </p:nvSpPr>
        <p:spPr>
          <a:xfrm>
            <a:off x="5406150" y="3751713"/>
            <a:ext cx="2020500" cy="525300"/>
          </a:xfrm>
          <a:prstGeom prst="roundRect">
            <a:avLst>
              <a:gd fmla="val 16667" name="adj"/>
            </a:avLst>
          </a:prstGeom>
          <a:solidFill>
            <a:srgbClr val="307BF3"/>
          </a:solidFill>
          <a:ln cap="flat" cmpd="sng" w="9525">
            <a:solidFill>
              <a:srgbClr val="307B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F1-score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51" name="Google Shape;451;p32"/>
          <p:cNvCxnSpPr>
            <a:stCxn id="448" idx="3"/>
            <a:endCxn id="449" idx="1"/>
          </p:cNvCxnSpPr>
          <p:nvPr/>
        </p:nvCxnSpPr>
        <p:spPr>
          <a:xfrm>
            <a:off x="4872750" y="2194774"/>
            <a:ext cx="6096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2" name="Google Shape;452;p32"/>
          <p:cNvCxnSpPr>
            <a:stCxn id="450" idx="1"/>
            <a:endCxn id="446" idx="3"/>
          </p:cNvCxnSpPr>
          <p:nvPr/>
        </p:nvCxnSpPr>
        <p:spPr>
          <a:xfrm flipH="1">
            <a:off x="4872750" y="4014363"/>
            <a:ext cx="5334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3" name="Google Shape;453;p32"/>
          <p:cNvSpPr txBox="1"/>
          <p:nvPr>
            <p:ph type="title"/>
          </p:nvPr>
        </p:nvSpPr>
        <p:spPr>
          <a:xfrm>
            <a:off x="1449900" y="5461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Metrics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Predictors: sentiment and intensity</a:t>
            </a:r>
            <a:endParaRPr/>
          </a:p>
        </p:txBody>
      </p:sp>
      <p:sp>
        <p:nvSpPr>
          <p:cNvPr id="459" name="Google Shape;459;p33"/>
          <p:cNvSpPr txBox="1"/>
          <p:nvPr/>
        </p:nvSpPr>
        <p:spPr>
          <a:xfrm>
            <a:off x="1282200" y="15124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60" name="Google Shape;460;p33"/>
          <p:cNvSpPr txBox="1"/>
          <p:nvPr>
            <p:ph idx="1" type="body"/>
          </p:nvPr>
        </p:nvSpPr>
        <p:spPr>
          <a:xfrm>
            <a:off x="2015100" y="151252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K-nearest neighbours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61" name="Google Shape;461;p33"/>
          <p:cNvSpPr txBox="1"/>
          <p:nvPr/>
        </p:nvSpPr>
        <p:spPr>
          <a:xfrm>
            <a:off x="1282200" y="242733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62" name="Google Shape;462;p33"/>
          <p:cNvSpPr txBox="1"/>
          <p:nvPr>
            <p:ph idx="1" type="body"/>
          </p:nvPr>
        </p:nvSpPr>
        <p:spPr>
          <a:xfrm>
            <a:off x="2015100" y="2427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Random forests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63" name="Google Shape;463;p33"/>
          <p:cNvSpPr txBox="1"/>
          <p:nvPr/>
        </p:nvSpPr>
        <p:spPr>
          <a:xfrm>
            <a:off x="1251600" y="323611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64" name="Google Shape;464;p33"/>
          <p:cNvSpPr txBox="1"/>
          <p:nvPr>
            <p:ph idx="1" type="body"/>
          </p:nvPr>
        </p:nvSpPr>
        <p:spPr>
          <a:xfrm>
            <a:off x="1984500" y="323613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Support vector machines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Predictors: sentiment</a:t>
            </a:r>
            <a:endParaRPr/>
          </a:p>
        </p:txBody>
      </p:sp>
      <p:graphicFrame>
        <p:nvGraphicFramePr>
          <p:cNvPr id="470" name="Google Shape;470;p34"/>
          <p:cNvGraphicFramePr/>
          <p:nvPr/>
        </p:nvGraphicFramePr>
        <p:xfrm>
          <a:off x="952500" y="1438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{0C739FD7-A07B-4603-AD36-E8B8245BE33E}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Predictor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Features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F1-score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KNN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POS lemma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0.66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KNN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POS raw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0.61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RF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POS lemma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0.70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RF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POS raw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0.70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SVM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POS lemma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0.87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rgbClr val="2196F3"/>
                          </a:solidFill>
                        </a:rPr>
                        <a:t>SVM</a:t>
                      </a:r>
                      <a:endParaRPr>
                        <a:solidFill>
                          <a:srgbClr val="2196F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rgbClr val="2196F3"/>
                          </a:solidFill>
                        </a:rPr>
                        <a:t>POS raw</a:t>
                      </a:r>
                      <a:endParaRPr>
                        <a:solidFill>
                          <a:srgbClr val="2196F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rgbClr val="2196F3"/>
                          </a:solidFill>
                        </a:rPr>
                        <a:t>0.89</a:t>
                      </a:r>
                      <a:endParaRPr>
                        <a:solidFill>
                          <a:srgbClr val="2196F3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71" name="Google Shape;471;p34"/>
          <p:cNvSpPr txBox="1"/>
          <p:nvPr>
            <p:ph idx="1" type="body"/>
          </p:nvPr>
        </p:nvSpPr>
        <p:spPr>
          <a:xfrm>
            <a:off x="952500" y="4498068"/>
            <a:ext cx="5877300" cy="3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Save the best classifier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Predictors: intensity</a:t>
            </a:r>
            <a:endParaRPr/>
          </a:p>
        </p:txBody>
      </p:sp>
      <p:graphicFrame>
        <p:nvGraphicFramePr>
          <p:cNvPr id="477" name="Google Shape;477;p35"/>
          <p:cNvGraphicFramePr/>
          <p:nvPr/>
        </p:nvGraphicFramePr>
        <p:xfrm>
          <a:off x="952500" y="15295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{0C739FD7-A07B-4603-AD36-E8B8245BE33E}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Predictor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Features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MAE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KNN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POS lemma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0.14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KNN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POS raw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0.14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RF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POS lemma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0.15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RF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POS raw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0.15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SVM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POS lemma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0.11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rgbClr val="2196F3"/>
                          </a:solidFill>
                        </a:rPr>
                        <a:t>SVM</a:t>
                      </a:r>
                      <a:endParaRPr>
                        <a:solidFill>
                          <a:srgbClr val="2196F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rgbClr val="2196F3"/>
                          </a:solidFill>
                        </a:rPr>
                        <a:t>POS raw</a:t>
                      </a:r>
                      <a:endParaRPr>
                        <a:solidFill>
                          <a:srgbClr val="2196F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rgbClr val="2196F3"/>
                          </a:solidFill>
                        </a:rPr>
                        <a:t>0.11</a:t>
                      </a:r>
                      <a:endParaRPr>
                        <a:solidFill>
                          <a:srgbClr val="2196F3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78" name="Google Shape;478;p35"/>
          <p:cNvSpPr txBox="1"/>
          <p:nvPr>
            <p:ph idx="1" type="body"/>
          </p:nvPr>
        </p:nvSpPr>
        <p:spPr>
          <a:xfrm>
            <a:off x="952500" y="4498068"/>
            <a:ext cx="5877300" cy="3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Save the best predictor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Agenda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398000" y="2968978"/>
            <a:ext cx="14151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785906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Objectives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3164349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Dataset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4539452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Methodology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5910473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Results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7286040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1" name="Google Shape;241;p18"/>
          <p:cNvSpPr/>
          <p:nvPr/>
        </p:nvSpPr>
        <p:spPr>
          <a:xfrm flipH="1">
            <a:off x="4460650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42" name="Google Shape;242;p18"/>
          <p:cNvSpPr/>
          <p:nvPr/>
        </p:nvSpPr>
        <p:spPr>
          <a:xfrm>
            <a:off x="4459940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43" name="Google Shape;243;p18"/>
          <p:cNvSpPr/>
          <p:nvPr/>
        </p:nvSpPr>
        <p:spPr>
          <a:xfrm flipH="1">
            <a:off x="5780620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44" name="Google Shape;244;p18"/>
          <p:cNvSpPr/>
          <p:nvPr/>
        </p:nvSpPr>
        <p:spPr>
          <a:xfrm>
            <a:off x="5779910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45" name="Google Shape;245;p18"/>
          <p:cNvSpPr/>
          <p:nvPr/>
        </p:nvSpPr>
        <p:spPr>
          <a:xfrm flipH="1">
            <a:off x="7104983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46" name="Google Shape;246;p18"/>
          <p:cNvSpPr/>
          <p:nvPr/>
        </p:nvSpPr>
        <p:spPr>
          <a:xfrm>
            <a:off x="7104274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47" name="Google Shape;247;p18"/>
          <p:cNvSpPr/>
          <p:nvPr/>
        </p:nvSpPr>
        <p:spPr>
          <a:xfrm flipH="1">
            <a:off x="3135347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48" name="Google Shape;248;p18"/>
          <p:cNvSpPr/>
          <p:nvPr/>
        </p:nvSpPr>
        <p:spPr>
          <a:xfrm>
            <a:off x="3134638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49" name="Google Shape;249;p18"/>
          <p:cNvSpPr/>
          <p:nvPr/>
        </p:nvSpPr>
        <p:spPr>
          <a:xfrm flipH="1">
            <a:off x="1815622" y="2342135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50" name="Google Shape;250;p18"/>
          <p:cNvSpPr/>
          <p:nvPr/>
        </p:nvSpPr>
        <p:spPr>
          <a:xfrm>
            <a:off x="1814913" y="2625813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51" name="Google Shape;251;p18"/>
          <p:cNvSpPr/>
          <p:nvPr/>
        </p:nvSpPr>
        <p:spPr>
          <a:xfrm flipH="1">
            <a:off x="489397" y="2342135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52" name="Google Shape;252;p18"/>
          <p:cNvSpPr/>
          <p:nvPr/>
        </p:nvSpPr>
        <p:spPr>
          <a:xfrm>
            <a:off x="488688" y="2625813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Predictions</a:t>
            </a:r>
            <a:endParaRPr/>
          </a:p>
        </p:txBody>
      </p:sp>
      <p:pic>
        <p:nvPicPr>
          <p:cNvPr id="484" name="Google Shape;484;p36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8475" y="1423600"/>
            <a:ext cx="5710269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3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𝜒-square test </a:t>
            </a:r>
            <a:endParaRPr/>
          </a:p>
        </p:txBody>
      </p:sp>
      <p:pic>
        <p:nvPicPr>
          <p:cNvPr id="490" name="Google Shape;49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878000"/>
            <a:ext cx="5953125" cy="24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1" name="Google Shape;491;p37"/>
          <p:cNvSpPr txBox="1"/>
          <p:nvPr>
            <p:ph idx="1" type="body"/>
          </p:nvPr>
        </p:nvSpPr>
        <p:spPr>
          <a:xfrm>
            <a:off x="1255800" y="4454543"/>
            <a:ext cx="5877300" cy="3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Genre and sentiments are correlated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92" name="Google Shape;492;p37"/>
          <p:cNvSpPr txBox="1"/>
          <p:nvPr>
            <p:ph idx="1" type="body"/>
          </p:nvPr>
        </p:nvSpPr>
        <p:spPr>
          <a:xfrm>
            <a:off x="1297500" y="1307843"/>
            <a:ext cx="5877300" cy="3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Test for independence of genre and sentiment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Results</a:t>
            </a:r>
            <a:endParaRPr/>
          </a:p>
        </p:txBody>
      </p:sp>
      <p:sp>
        <p:nvSpPr>
          <p:cNvPr id="498" name="Google Shape;498;p38"/>
          <p:cNvSpPr txBox="1"/>
          <p:nvPr/>
        </p:nvSpPr>
        <p:spPr>
          <a:xfrm>
            <a:off x="398000" y="2968978"/>
            <a:ext cx="14151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9" name="Google Shape;499;p38"/>
          <p:cNvSpPr txBox="1"/>
          <p:nvPr/>
        </p:nvSpPr>
        <p:spPr>
          <a:xfrm>
            <a:off x="1785906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Objectives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0" name="Google Shape;500;p38"/>
          <p:cNvSpPr txBox="1"/>
          <p:nvPr/>
        </p:nvSpPr>
        <p:spPr>
          <a:xfrm>
            <a:off x="3164349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Dataset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1" name="Google Shape;501;p38"/>
          <p:cNvSpPr txBox="1"/>
          <p:nvPr/>
        </p:nvSpPr>
        <p:spPr>
          <a:xfrm>
            <a:off x="4539452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Methodology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2" name="Google Shape;502;p38"/>
          <p:cNvSpPr txBox="1"/>
          <p:nvPr/>
        </p:nvSpPr>
        <p:spPr>
          <a:xfrm>
            <a:off x="5910473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Results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3" name="Google Shape;503;p38"/>
          <p:cNvSpPr txBox="1"/>
          <p:nvPr/>
        </p:nvSpPr>
        <p:spPr>
          <a:xfrm>
            <a:off x="7286040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4" name="Google Shape;504;p38"/>
          <p:cNvSpPr/>
          <p:nvPr/>
        </p:nvSpPr>
        <p:spPr>
          <a:xfrm flipH="1">
            <a:off x="7104983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05" name="Google Shape;505;p38"/>
          <p:cNvSpPr/>
          <p:nvPr/>
        </p:nvSpPr>
        <p:spPr>
          <a:xfrm>
            <a:off x="7104274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06" name="Google Shape;506;p38"/>
          <p:cNvSpPr/>
          <p:nvPr/>
        </p:nvSpPr>
        <p:spPr>
          <a:xfrm flipH="1">
            <a:off x="489617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07" name="Google Shape;507;p38"/>
          <p:cNvSpPr/>
          <p:nvPr/>
        </p:nvSpPr>
        <p:spPr>
          <a:xfrm>
            <a:off x="488907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08" name="Google Shape;508;p38"/>
          <p:cNvSpPr/>
          <p:nvPr/>
        </p:nvSpPr>
        <p:spPr>
          <a:xfrm flipH="1">
            <a:off x="1815851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09" name="Google Shape;509;p38"/>
          <p:cNvSpPr/>
          <p:nvPr/>
        </p:nvSpPr>
        <p:spPr>
          <a:xfrm>
            <a:off x="1815141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10" name="Google Shape;510;p38"/>
          <p:cNvSpPr/>
          <p:nvPr/>
        </p:nvSpPr>
        <p:spPr>
          <a:xfrm flipH="1">
            <a:off x="3135476" y="2342135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11" name="Google Shape;511;p38"/>
          <p:cNvSpPr/>
          <p:nvPr/>
        </p:nvSpPr>
        <p:spPr>
          <a:xfrm>
            <a:off x="3134766" y="2625813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12" name="Google Shape;512;p38"/>
          <p:cNvSpPr/>
          <p:nvPr/>
        </p:nvSpPr>
        <p:spPr>
          <a:xfrm flipH="1">
            <a:off x="4460764" y="2342135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13" name="Google Shape;513;p38"/>
          <p:cNvSpPr/>
          <p:nvPr/>
        </p:nvSpPr>
        <p:spPr>
          <a:xfrm>
            <a:off x="4460054" y="2625813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14" name="Google Shape;514;p38"/>
          <p:cNvSpPr/>
          <p:nvPr/>
        </p:nvSpPr>
        <p:spPr>
          <a:xfrm flipH="1">
            <a:off x="5782039" y="2342135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15" name="Google Shape;515;p38"/>
          <p:cNvSpPr/>
          <p:nvPr/>
        </p:nvSpPr>
        <p:spPr>
          <a:xfrm>
            <a:off x="5781329" y="2625813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3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Genre and sentiment relationships</a:t>
            </a:r>
            <a:endParaRPr/>
          </a:p>
        </p:txBody>
      </p:sp>
      <p:pic>
        <p:nvPicPr>
          <p:cNvPr id="521" name="Google Shape;52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6613" y="1103425"/>
            <a:ext cx="6010776" cy="386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Author </a:t>
            </a:r>
            <a:r>
              <a:rPr lang="it"/>
              <a:t>and sentiment relationships</a:t>
            </a:r>
            <a:endParaRPr/>
          </a:p>
        </p:txBody>
      </p:sp>
      <p:pic>
        <p:nvPicPr>
          <p:cNvPr id="527" name="Google Shape;52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8513" y="1201050"/>
            <a:ext cx="5746976" cy="369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4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Playlist computation</a:t>
            </a:r>
            <a:endParaRPr/>
          </a:p>
        </p:txBody>
      </p:sp>
      <p:pic>
        <p:nvPicPr>
          <p:cNvPr id="533" name="Google Shape;53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900" y="1998925"/>
            <a:ext cx="3630950" cy="255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4" name="Google Shape;53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8875" y="1998925"/>
            <a:ext cx="3770480" cy="255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4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Conclusions</a:t>
            </a:r>
            <a:endParaRPr/>
          </a:p>
        </p:txBody>
      </p:sp>
      <p:sp>
        <p:nvSpPr>
          <p:cNvPr id="540" name="Google Shape;540;p42"/>
          <p:cNvSpPr txBox="1"/>
          <p:nvPr/>
        </p:nvSpPr>
        <p:spPr>
          <a:xfrm>
            <a:off x="398000" y="2968978"/>
            <a:ext cx="14151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1" name="Google Shape;541;p42"/>
          <p:cNvSpPr txBox="1"/>
          <p:nvPr/>
        </p:nvSpPr>
        <p:spPr>
          <a:xfrm>
            <a:off x="1785906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Objectives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2" name="Google Shape;542;p42"/>
          <p:cNvSpPr txBox="1"/>
          <p:nvPr/>
        </p:nvSpPr>
        <p:spPr>
          <a:xfrm>
            <a:off x="3164349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Dataset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3" name="Google Shape;543;p42"/>
          <p:cNvSpPr txBox="1"/>
          <p:nvPr/>
        </p:nvSpPr>
        <p:spPr>
          <a:xfrm>
            <a:off x="4539452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Methodology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4" name="Google Shape;544;p42"/>
          <p:cNvSpPr txBox="1"/>
          <p:nvPr/>
        </p:nvSpPr>
        <p:spPr>
          <a:xfrm>
            <a:off x="5910473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Results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5" name="Google Shape;545;p42"/>
          <p:cNvSpPr txBox="1"/>
          <p:nvPr/>
        </p:nvSpPr>
        <p:spPr>
          <a:xfrm>
            <a:off x="7286040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6" name="Google Shape;546;p42"/>
          <p:cNvSpPr/>
          <p:nvPr/>
        </p:nvSpPr>
        <p:spPr>
          <a:xfrm flipH="1">
            <a:off x="489617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47" name="Google Shape;547;p42"/>
          <p:cNvSpPr/>
          <p:nvPr/>
        </p:nvSpPr>
        <p:spPr>
          <a:xfrm>
            <a:off x="488907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48" name="Google Shape;548;p42"/>
          <p:cNvSpPr/>
          <p:nvPr/>
        </p:nvSpPr>
        <p:spPr>
          <a:xfrm flipH="1">
            <a:off x="1815851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49" name="Google Shape;549;p42"/>
          <p:cNvSpPr/>
          <p:nvPr/>
        </p:nvSpPr>
        <p:spPr>
          <a:xfrm>
            <a:off x="1815141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50" name="Google Shape;550;p42"/>
          <p:cNvSpPr/>
          <p:nvPr/>
        </p:nvSpPr>
        <p:spPr>
          <a:xfrm flipH="1">
            <a:off x="3135476" y="2342135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51" name="Google Shape;551;p42"/>
          <p:cNvSpPr/>
          <p:nvPr/>
        </p:nvSpPr>
        <p:spPr>
          <a:xfrm>
            <a:off x="3134766" y="2625813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52" name="Google Shape;552;p42"/>
          <p:cNvSpPr/>
          <p:nvPr/>
        </p:nvSpPr>
        <p:spPr>
          <a:xfrm flipH="1">
            <a:off x="4460764" y="2342135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53" name="Google Shape;553;p42"/>
          <p:cNvSpPr/>
          <p:nvPr/>
        </p:nvSpPr>
        <p:spPr>
          <a:xfrm>
            <a:off x="4460054" y="2625813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54" name="Google Shape;554;p42"/>
          <p:cNvSpPr/>
          <p:nvPr/>
        </p:nvSpPr>
        <p:spPr>
          <a:xfrm flipH="1">
            <a:off x="5782039" y="2342135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55" name="Google Shape;555;p42"/>
          <p:cNvSpPr/>
          <p:nvPr/>
        </p:nvSpPr>
        <p:spPr>
          <a:xfrm>
            <a:off x="5781329" y="2625813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56" name="Google Shape;556;p42"/>
          <p:cNvSpPr/>
          <p:nvPr/>
        </p:nvSpPr>
        <p:spPr>
          <a:xfrm flipH="1">
            <a:off x="7106414" y="2342135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57" name="Google Shape;557;p42"/>
          <p:cNvSpPr/>
          <p:nvPr/>
        </p:nvSpPr>
        <p:spPr>
          <a:xfrm>
            <a:off x="7105704" y="2625813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4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Conclusions</a:t>
            </a:r>
            <a:endParaRPr/>
          </a:p>
        </p:txBody>
      </p:sp>
      <p:sp>
        <p:nvSpPr>
          <p:cNvPr id="563" name="Google Shape;563;p43"/>
          <p:cNvSpPr txBox="1"/>
          <p:nvPr/>
        </p:nvSpPr>
        <p:spPr>
          <a:xfrm>
            <a:off x="1282200" y="16452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564" name="Google Shape;564;p43"/>
          <p:cNvSpPr txBox="1"/>
          <p:nvPr>
            <p:ph idx="1" type="body"/>
          </p:nvPr>
        </p:nvSpPr>
        <p:spPr>
          <a:xfrm>
            <a:off x="2015100" y="16452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Genre and sentiments are correlated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65" name="Google Shape;565;p43"/>
          <p:cNvSpPr txBox="1"/>
          <p:nvPr/>
        </p:nvSpPr>
        <p:spPr>
          <a:xfrm>
            <a:off x="1282200" y="25600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566" name="Google Shape;566;p43"/>
          <p:cNvSpPr txBox="1"/>
          <p:nvPr>
            <p:ph idx="1" type="body"/>
          </p:nvPr>
        </p:nvSpPr>
        <p:spPr>
          <a:xfrm>
            <a:off x="2015100" y="25601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Authors may have a sentiment distribution very far from that of their genre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67" name="Google Shape;567;p43"/>
          <p:cNvSpPr txBox="1"/>
          <p:nvPr/>
        </p:nvSpPr>
        <p:spPr>
          <a:xfrm>
            <a:off x="1266900" y="33688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568" name="Google Shape;568;p43"/>
          <p:cNvSpPr txBox="1"/>
          <p:nvPr>
            <p:ph idx="1" type="body"/>
          </p:nvPr>
        </p:nvSpPr>
        <p:spPr>
          <a:xfrm>
            <a:off x="1999800" y="33689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Song provided by the playlist seem pertinent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4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Issues</a:t>
            </a:r>
            <a:endParaRPr/>
          </a:p>
        </p:txBody>
      </p:sp>
      <p:sp>
        <p:nvSpPr>
          <p:cNvPr id="574" name="Google Shape;574;p44"/>
          <p:cNvSpPr txBox="1"/>
          <p:nvPr/>
        </p:nvSpPr>
        <p:spPr>
          <a:xfrm>
            <a:off x="1282200" y="16452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575" name="Google Shape;575;p44"/>
          <p:cNvSpPr txBox="1"/>
          <p:nvPr>
            <p:ph idx="1" type="body"/>
          </p:nvPr>
        </p:nvSpPr>
        <p:spPr>
          <a:xfrm>
            <a:off x="2015100" y="16452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The high frequence of fear may depend on the bias of the umbalancedness of the original twitts dataset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76" name="Google Shape;576;p44"/>
          <p:cNvSpPr txBox="1"/>
          <p:nvPr/>
        </p:nvSpPr>
        <p:spPr>
          <a:xfrm>
            <a:off x="1282200" y="25600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577" name="Google Shape;577;p44"/>
          <p:cNvSpPr txBox="1"/>
          <p:nvPr>
            <p:ph idx="1" type="body"/>
          </p:nvPr>
        </p:nvSpPr>
        <p:spPr>
          <a:xfrm>
            <a:off x="2015100" y="25601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Melody may convey sentiment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Future work</a:t>
            </a:r>
            <a:endParaRPr/>
          </a:p>
        </p:txBody>
      </p:sp>
      <p:sp>
        <p:nvSpPr>
          <p:cNvPr id="583" name="Google Shape;583;p45"/>
          <p:cNvSpPr txBox="1"/>
          <p:nvPr/>
        </p:nvSpPr>
        <p:spPr>
          <a:xfrm>
            <a:off x="1282200" y="16452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584" name="Google Shape;584;p45"/>
          <p:cNvSpPr txBox="1"/>
          <p:nvPr>
            <p:ph idx="1" type="body"/>
          </p:nvPr>
        </p:nvSpPr>
        <p:spPr>
          <a:xfrm>
            <a:off x="2015100" y="16452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Compare the results with a dataset of annotated songs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85" name="Google Shape;585;p45"/>
          <p:cNvSpPr txBox="1"/>
          <p:nvPr/>
        </p:nvSpPr>
        <p:spPr>
          <a:xfrm>
            <a:off x="1282200" y="25600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586" name="Google Shape;586;p45"/>
          <p:cNvSpPr txBox="1"/>
          <p:nvPr>
            <p:ph idx="1" type="body"/>
          </p:nvPr>
        </p:nvSpPr>
        <p:spPr>
          <a:xfrm>
            <a:off x="2015100" y="25601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Use melody to construct a predictor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Introduction</a:t>
            </a:r>
            <a:endParaRPr/>
          </a:p>
        </p:txBody>
      </p:sp>
      <p:sp>
        <p:nvSpPr>
          <p:cNvPr id="258" name="Google Shape;258;p19"/>
          <p:cNvSpPr txBox="1"/>
          <p:nvPr/>
        </p:nvSpPr>
        <p:spPr>
          <a:xfrm>
            <a:off x="398000" y="2968978"/>
            <a:ext cx="14151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9" name="Google Shape;259;p19"/>
          <p:cNvSpPr txBox="1"/>
          <p:nvPr/>
        </p:nvSpPr>
        <p:spPr>
          <a:xfrm>
            <a:off x="1785906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Objectives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0" name="Google Shape;260;p19"/>
          <p:cNvSpPr txBox="1"/>
          <p:nvPr/>
        </p:nvSpPr>
        <p:spPr>
          <a:xfrm>
            <a:off x="3164349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Dataset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1" name="Google Shape;261;p19"/>
          <p:cNvSpPr txBox="1"/>
          <p:nvPr/>
        </p:nvSpPr>
        <p:spPr>
          <a:xfrm>
            <a:off x="4539452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Methodology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2" name="Google Shape;262;p19"/>
          <p:cNvSpPr txBox="1"/>
          <p:nvPr/>
        </p:nvSpPr>
        <p:spPr>
          <a:xfrm>
            <a:off x="5910473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Results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3" name="Google Shape;263;p19"/>
          <p:cNvSpPr txBox="1"/>
          <p:nvPr/>
        </p:nvSpPr>
        <p:spPr>
          <a:xfrm>
            <a:off x="7286040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19"/>
          <p:cNvSpPr/>
          <p:nvPr/>
        </p:nvSpPr>
        <p:spPr>
          <a:xfrm flipH="1">
            <a:off x="4460650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65" name="Google Shape;265;p19"/>
          <p:cNvSpPr/>
          <p:nvPr/>
        </p:nvSpPr>
        <p:spPr>
          <a:xfrm>
            <a:off x="4459940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66" name="Google Shape;266;p19"/>
          <p:cNvSpPr/>
          <p:nvPr/>
        </p:nvSpPr>
        <p:spPr>
          <a:xfrm flipH="1">
            <a:off x="5780620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67" name="Google Shape;267;p19"/>
          <p:cNvSpPr/>
          <p:nvPr/>
        </p:nvSpPr>
        <p:spPr>
          <a:xfrm>
            <a:off x="5779910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68" name="Google Shape;268;p19"/>
          <p:cNvSpPr/>
          <p:nvPr/>
        </p:nvSpPr>
        <p:spPr>
          <a:xfrm flipH="1">
            <a:off x="7104983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69" name="Google Shape;269;p19"/>
          <p:cNvSpPr/>
          <p:nvPr/>
        </p:nvSpPr>
        <p:spPr>
          <a:xfrm>
            <a:off x="7104274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70" name="Google Shape;270;p19"/>
          <p:cNvSpPr/>
          <p:nvPr/>
        </p:nvSpPr>
        <p:spPr>
          <a:xfrm flipH="1">
            <a:off x="3135347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71" name="Google Shape;271;p19"/>
          <p:cNvSpPr/>
          <p:nvPr/>
        </p:nvSpPr>
        <p:spPr>
          <a:xfrm>
            <a:off x="3134638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72" name="Google Shape;272;p19"/>
          <p:cNvSpPr/>
          <p:nvPr/>
        </p:nvSpPr>
        <p:spPr>
          <a:xfrm flipH="1">
            <a:off x="489617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73" name="Google Shape;273;p19"/>
          <p:cNvSpPr/>
          <p:nvPr/>
        </p:nvSpPr>
        <p:spPr>
          <a:xfrm>
            <a:off x="488907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74" name="Google Shape;274;p19"/>
          <p:cNvSpPr/>
          <p:nvPr/>
        </p:nvSpPr>
        <p:spPr>
          <a:xfrm flipH="1">
            <a:off x="1815622" y="2342135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75" name="Google Shape;275;p19"/>
          <p:cNvSpPr/>
          <p:nvPr/>
        </p:nvSpPr>
        <p:spPr>
          <a:xfrm>
            <a:off x="1814913" y="2625813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46"/>
          <p:cNvSpPr txBox="1"/>
          <p:nvPr>
            <p:ph type="title"/>
          </p:nvPr>
        </p:nvSpPr>
        <p:spPr>
          <a:xfrm>
            <a:off x="111275" y="3737850"/>
            <a:ext cx="90327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Q&amp;A</a:t>
            </a:r>
            <a:endParaRPr/>
          </a:p>
        </p:txBody>
      </p:sp>
      <p:sp>
        <p:nvSpPr>
          <p:cNvPr id="592" name="Google Shape;592;p46"/>
          <p:cNvSpPr txBox="1"/>
          <p:nvPr>
            <p:ph type="title"/>
          </p:nvPr>
        </p:nvSpPr>
        <p:spPr>
          <a:xfrm>
            <a:off x="0" y="1256700"/>
            <a:ext cx="91440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3000"/>
              <a:t>Thanks for your attention</a:t>
            </a:r>
            <a:endParaRPr sz="30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Introduction</a:t>
            </a:r>
            <a:endParaRPr/>
          </a:p>
        </p:txBody>
      </p:sp>
      <p:sp>
        <p:nvSpPr>
          <p:cNvPr id="281" name="Google Shape;281;p20"/>
          <p:cNvSpPr txBox="1"/>
          <p:nvPr/>
        </p:nvSpPr>
        <p:spPr>
          <a:xfrm>
            <a:off x="1266900" y="152931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2" name="Google Shape;282;p20"/>
          <p:cNvSpPr txBox="1"/>
          <p:nvPr>
            <p:ph idx="1" type="body"/>
          </p:nvPr>
        </p:nvSpPr>
        <p:spPr>
          <a:xfrm>
            <a:off x="1999800" y="152935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Detect emotions and their intensity  from song lyrics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3" name="Google Shape;283;p20"/>
          <p:cNvSpPr txBox="1"/>
          <p:nvPr/>
        </p:nvSpPr>
        <p:spPr>
          <a:xfrm>
            <a:off x="1266900" y="24441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4" name="Google Shape;284;p20"/>
          <p:cNvSpPr txBox="1"/>
          <p:nvPr>
            <p:ph idx="1" type="body"/>
          </p:nvPr>
        </p:nvSpPr>
        <p:spPr>
          <a:xfrm>
            <a:off x="1999800" y="244418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Study the correlation between genre and sentiment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5" name="Google Shape;285;p20"/>
          <p:cNvSpPr txBox="1"/>
          <p:nvPr/>
        </p:nvSpPr>
        <p:spPr>
          <a:xfrm>
            <a:off x="1266900" y="33590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6" name="Google Shape;286;p20"/>
          <p:cNvSpPr txBox="1"/>
          <p:nvPr>
            <p:ph idx="1" type="body"/>
          </p:nvPr>
        </p:nvSpPr>
        <p:spPr>
          <a:xfrm>
            <a:off x="1999800" y="335908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Compute personalized playlists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1"/>
          <p:cNvSpPr txBox="1"/>
          <p:nvPr>
            <p:ph type="title"/>
          </p:nvPr>
        </p:nvSpPr>
        <p:spPr>
          <a:xfrm>
            <a:off x="1328125" y="4703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Objectives</a:t>
            </a:r>
            <a:endParaRPr/>
          </a:p>
        </p:txBody>
      </p:sp>
      <p:sp>
        <p:nvSpPr>
          <p:cNvPr id="292" name="Google Shape;292;p21"/>
          <p:cNvSpPr txBox="1"/>
          <p:nvPr/>
        </p:nvSpPr>
        <p:spPr>
          <a:xfrm>
            <a:off x="398000" y="2968978"/>
            <a:ext cx="14151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" name="Google Shape;293;p21"/>
          <p:cNvSpPr txBox="1"/>
          <p:nvPr/>
        </p:nvSpPr>
        <p:spPr>
          <a:xfrm>
            <a:off x="1785906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Objectives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4" name="Google Shape;294;p21"/>
          <p:cNvSpPr txBox="1"/>
          <p:nvPr/>
        </p:nvSpPr>
        <p:spPr>
          <a:xfrm>
            <a:off x="3164349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Dataset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5" name="Google Shape;295;p21"/>
          <p:cNvSpPr txBox="1"/>
          <p:nvPr/>
        </p:nvSpPr>
        <p:spPr>
          <a:xfrm>
            <a:off x="4539452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Methodology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1"/>
          <p:cNvSpPr txBox="1"/>
          <p:nvPr/>
        </p:nvSpPr>
        <p:spPr>
          <a:xfrm>
            <a:off x="5910473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Results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21"/>
          <p:cNvSpPr txBox="1"/>
          <p:nvPr/>
        </p:nvSpPr>
        <p:spPr>
          <a:xfrm>
            <a:off x="7286040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8" name="Google Shape;298;p21"/>
          <p:cNvSpPr/>
          <p:nvPr/>
        </p:nvSpPr>
        <p:spPr>
          <a:xfrm flipH="1">
            <a:off x="4460650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99" name="Google Shape;299;p21"/>
          <p:cNvSpPr/>
          <p:nvPr/>
        </p:nvSpPr>
        <p:spPr>
          <a:xfrm>
            <a:off x="4459940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00" name="Google Shape;300;p21"/>
          <p:cNvSpPr/>
          <p:nvPr/>
        </p:nvSpPr>
        <p:spPr>
          <a:xfrm flipH="1">
            <a:off x="5780620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01" name="Google Shape;301;p21"/>
          <p:cNvSpPr/>
          <p:nvPr/>
        </p:nvSpPr>
        <p:spPr>
          <a:xfrm>
            <a:off x="5779910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02" name="Google Shape;302;p21"/>
          <p:cNvSpPr/>
          <p:nvPr/>
        </p:nvSpPr>
        <p:spPr>
          <a:xfrm flipH="1">
            <a:off x="7104983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03" name="Google Shape;303;p21"/>
          <p:cNvSpPr/>
          <p:nvPr/>
        </p:nvSpPr>
        <p:spPr>
          <a:xfrm>
            <a:off x="7104274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04" name="Google Shape;304;p21"/>
          <p:cNvSpPr/>
          <p:nvPr/>
        </p:nvSpPr>
        <p:spPr>
          <a:xfrm flipH="1">
            <a:off x="3135347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05" name="Google Shape;305;p21"/>
          <p:cNvSpPr/>
          <p:nvPr/>
        </p:nvSpPr>
        <p:spPr>
          <a:xfrm>
            <a:off x="3134638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06" name="Google Shape;306;p21"/>
          <p:cNvSpPr/>
          <p:nvPr/>
        </p:nvSpPr>
        <p:spPr>
          <a:xfrm flipH="1">
            <a:off x="489617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07" name="Google Shape;307;p21"/>
          <p:cNvSpPr/>
          <p:nvPr/>
        </p:nvSpPr>
        <p:spPr>
          <a:xfrm>
            <a:off x="488907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08" name="Google Shape;308;p21"/>
          <p:cNvSpPr/>
          <p:nvPr/>
        </p:nvSpPr>
        <p:spPr>
          <a:xfrm flipH="1">
            <a:off x="1815851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09" name="Google Shape;309;p21"/>
          <p:cNvSpPr/>
          <p:nvPr/>
        </p:nvSpPr>
        <p:spPr>
          <a:xfrm>
            <a:off x="1815141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Objectives</a:t>
            </a:r>
            <a:endParaRPr/>
          </a:p>
        </p:txBody>
      </p:sp>
      <p:sp>
        <p:nvSpPr>
          <p:cNvPr id="315" name="Google Shape;315;p22"/>
          <p:cNvSpPr txBox="1"/>
          <p:nvPr/>
        </p:nvSpPr>
        <p:spPr>
          <a:xfrm>
            <a:off x="1266900" y="2141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16" name="Google Shape;316;p22"/>
          <p:cNvSpPr txBox="1"/>
          <p:nvPr>
            <p:ph idx="1" type="body"/>
          </p:nvPr>
        </p:nvSpPr>
        <p:spPr>
          <a:xfrm>
            <a:off x="1999800" y="2141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Detect emotions and th</a:t>
            </a:r>
            <a:r>
              <a:rPr lang="it">
                <a:solidFill>
                  <a:srgbClr val="FFFFFF"/>
                </a:solidFill>
              </a:rPr>
              <a:t>eir intensity in song lyrics exploiting predictors trained with labelled tweets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7" name="Google Shape;317;p22"/>
          <p:cNvSpPr txBox="1"/>
          <p:nvPr/>
        </p:nvSpPr>
        <p:spPr>
          <a:xfrm>
            <a:off x="1297500" y="286430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18" name="Google Shape;318;p22"/>
          <p:cNvSpPr txBox="1"/>
          <p:nvPr>
            <p:ph idx="1" type="body"/>
          </p:nvPr>
        </p:nvSpPr>
        <p:spPr>
          <a:xfrm>
            <a:off x="2030400" y="286433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Analyze the correlation between genre and sentiment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9" name="Google Shape;319;p22"/>
          <p:cNvSpPr txBox="1"/>
          <p:nvPr/>
        </p:nvSpPr>
        <p:spPr>
          <a:xfrm>
            <a:off x="1328100" y="346400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20" name="Google Shape;320;p22"/>
          <p:cNvSpPr txBox="1"/>
          <p:nvPr>
            <p:ph idx="1" type="body"/>
          </p:nvPr>
        </p:nvSpPr>
        <p:spPr>
          <a:xfrm>
            <a:off x="2061000" y="346403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Compute personalized playlists given genre and sentiment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Datasets</a:t>
            </a:r>
            <a:endParaRPr/>
          </a:p>
        </p:txBody>
      </p:sp>
      <p:sp>
        <p:nvSpPr>
          <p:cNvPr id="326" name="Google Shape;326;p23"/>
          <p:cNvSpPr txBox="1"/>
          <p:nvPr/>
        </p:nvSpPr>
        <p:spPr>
          <a:xfrm>
            <a:off x="398000" y="2968978"/>
            <a:ext cx="14151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23"/>
          <p:cNvSpPr txBox="1"/>
          <p:nvPr/>
        </p:nvSpPr>
        <p:spPr>
          <a:xfrm>
            <a:off x="1785906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Objectives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8" name="Google Shape;328;p23"/>
          <p:cNvSpPr txBox="1"/>
          <p:nvPr/>
        </p:nvSpPr>
        <p:spPr>
          <a:xfrm>
            <a:off x="3164349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Dataset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9" name="Google Shape;329;p23"/>
          <p:cNvSpPr txBox="1"/>
          <p:nvPr/>
        </p:nvSpPr>
        <p:spPr>
          <a:xfrm>
            <a:off x="4539452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Methodology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0" name="Google Shape;330;p23"/>
          <p:cNvSpPr txBox="1"/>
          <p:nvPr/>
        </p:nvSpPr>
        <p:spPr>
          <a:xfrm>
            <a:off x="5910473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Results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Google Shape;331;p23"/>
          <p:cNvSpPr txBox="1"/>
          <p:nvPr/>
        </p:nvSpPr>
        <p:spPr>
          <a:xfrm>
            <a:off x="7286040" y="2972556"/>
            <a:ext cx="13782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2" name="Google Shape;332;p23"/>
          <p:cNvSpPr/>
          <p:nvPr/>
        </p:nvSpPr>
        <p:spPr>
          <a:xfrm flipH="1">
            <a:off x="4460650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33" name="Google Shape;333;p23"/>
          <p:cNvSpPr/>
          <p:nvPr/>
        </p:nvSpPr>
        <p:spPr>
          <a:xfrm>
            <a:off x="4459940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34" name="Google Shape;334;p23"/>
          <p:cNvSpPr/>
          <p:nvPr/>
        </p:nvSpPr>
        <p:spPr>
          <a:xfrm flipH="1">
            <a:off x="5780620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35" name="Google Shape;335;p23"/>
          <p:cNvSpPr/>
          <p:nvPr/>
        </p:nvSpPr>
        <p:spPr>
          <a:xfrm>
            <a:off x="5779910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36" name="Google Shape;336;p23"/>
          <p:cNvSpPr/>
          <p:nvPr/>
        </p:nvSpPr>
        <p:spPr>
          <a:xfrm flipH="1">
            <a:off x="7104983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37" name="Google Shape;337;p23"/>
          <p:cNvSpPr/>
          <p:nvPr/>
        </p:nvSpPr>
        <p:spPr>
          <a:xfrm>
            <a:off x="7104274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38" name="Google Shape;338;p23"/>
          <p:cNvSpPr/>
          <p:nvPr/>
        </p:nvSpPr>
        <p:spPr>
          <a:xfrm flipH="1">
            <a:off x="489617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39" name="Google Shape;339;p23"/>
          <p:cNvSpPr/>
          <p:nvPr/>
        </p:nvSpPr>
        <p:spPr>
          <a:xfrm>
            <a:off x="488907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40" name="Google Shape;340;p23"/>
          <p:cNvSpPr/>
          <p:nvPr/>
        </p:nvSpPr>
        <p:spPr>
          <a:xfrm flipH="1">
            <a:off x="1815851" y="2342123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41" name="Google Shape;341;p23"/>
          <p:cNvSpPr/>
          <p:nvPr/>
        </p:nvSpPr>
        <p:spPr>
          <a:xfrm>
            <a:off x="1815141" y="2625801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42" name="Google Shape;342;p23"/>
          <p:cNvSpPr/>
          <p:nvPr/>
        </p:nvSpPr>
        <p:spPr>
          <a:xfrm flipH="1">
            <a:off x="3135476" y="2342135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43" name="Google Shape;343;p23"/>
          <p:cNvSpPr/>
          <p:nvPr/>
        </p:nvSpPr>
        <p:spPr>
          <a:xfrm>
            <a:off x="3134766" y="2625813"/>
            <a:ext cx="1437000" cy="2568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Dataset: tweets</a:t>
            </a:r>
            <a:endParaRPr/>
          </a:p>
        </p:txBody>
      </p:sp>
      <p:sp>
        <p:nvSpPr>
          <p:cNvPr id="349" name="Google Shape;349;p24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50" name="Google Shape;350;p24"/>
          <p:cNvSpPr txBox="1"/>
          <p:nvPr>
            <p:ph idx="1" type="body"/>
          </p:nvPr>
        </p:nvSpPr>
        <p:spPr>
          <a:xfrm>
            <a:off x="2030400" y="183972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Tweet annotated dataset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51" name="Google Shape;351;p24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52" name="Google Shape;352;p24"/>
          <p:cNvSpPr txBox="1"/>
          <p:nvPr>
            <p:ph idx="1" type="body"/>
          </p:nvPr>
        </p:nvSpPr>
        <p:spPr>
          <a:xfrm>
            <a:off x="2030400" y="27545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Emotions:  </a:t>
            </a:r>
            <a:r>
              <a:rPr lang="it"/>
              <a:t>anger, j</a:t>
            </a:r>
            <a:r>
              <a:rPr lang="it">
                <a:solidFill>
                  <a:srgbClr val="FFFFFF"/>
                </a:solidFill>
              </a:rPr>
              <a:t>oy, fear, sadness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53" name="Google Shape;353;p24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54" name="Google Shape;354;p24"/>
          <p:cNvSpPr txBox="1"/>
          <p:nvPr>
            <p:ph idx="1" type="body"/>
          </p:nvPr>
        </p:nvSpPr>
        <p:spPr>
          <a:xfrm>
            <a:off x="2030400" y="36694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Intensity ∊ [0,1]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Dataset: Song lyrics</a:t>
            </a:r>
            <a:endParaRPr/>
          </a:p>
        </p:txBody>
      </p:sp>
      <p:sp>
        <p:nvSpPr>
          <p:cNvPr id="360" name="Google Shape;360;p25"/>
          <p:cNvSpPr txBox="1"/>
          <p:nvPr/>
        </p:nvSpPr>
        <p:spPr>
          <a:xfrm>
            <a:off x="1266900" y="15703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61" name="Google Shape;361;p25"/>
          <p:cNvSpPr txBox="1"/>
          <p:nvPr>
            <p:ph idx="1" type="body"/>
          </p:nvPr>
        </p:nvSpPr>
        <p:spPr>
          <a:xfrm>
            <a:off x="1969200" y="16283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Song lyrics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62" name="Google Shape;362;p25"/>
          <p:cNvSpPr txBox="1"/>
          <p:nvPr/>
        </p:nvSpPr>
        <p:spPr>
          <a:xfrm>
            <a:off x="1266900" y="243716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63" name="Google Shape;363;p25"/>
          <p:cNvSpPr txBox="1"/>
          <p:nvPr>
            <p:ph idx="1" type="body"/>
          </p:nvPr>
        </p:nvSpPr>
        <p:spPr>
          <a:xfrm>
            <a:off x="1999800" y="24852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Title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64" name="Google Shape;364;p25"/>
          <p:cNvSpPr txBox="1"/>
          <p:nvPr/>
        </p:nvSpPr>
        <p:spPr>
          <a:xfrm>
            <a:off x="1236300" y="33039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65" name="Google Shape;365;p25"/>
          <p:cNvSpPr txBox="1"/>
          <p:nvPr>
            <p:ph idx="1" type="body"/>
          </p:nvPr>
        </p:nvSpPr>
        <p:spPr>
          <a:xfrm>
            <a:off x="1999800" y="330393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Genre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66" name="Google Shape;366;p25"/>
          <p:cNvSpPr txBox="1"/>
          <p:nvPr/>
        </p:nvSpPr>
        <p:spPr>
          <a:xfrm>
            <a:off x="1236300" y="404796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67" name="Google Shape;367;p25"/>
          <p:cNvSpPr txBox="1"/>
          <p:nvPr>
            <p:ph idx="1" type="body"/>
          </p:nvPr>
        </p:nvSpPr>
        <p:spPr>
          <a:xfrm>
            <a:off x="1999800" y="40479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Artist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